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Override PartName="/docProps/app.xml" ContentType="application/vnd.openxmlformats-officedocument.extended-propertie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viewProps.xml" ContentType="application/vnd.openxmlformats-officedocument.presentationml.viewPro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</Types>
</file>

<file path=_rels/.rels><?xml version="1.0" encoding="UTF-8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package/2006/relationships/metadata/extended-properties" Target="docProps/app.xml" /><Relationship Id="rId4" Type="http://schemas.openxmlformats.org/officeDocument/2006/relationships/custom-properties" Target="docProps/custom.xml" />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autoCompressPictures="0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</p:sldIdLst>
  <p:sldSz cx="9144000" cy="5143500" type="screen16x9"/>
  <p:notesSz cx="6858000" cy="9144000"/>
  <p:defaultTextStyle>
    <a:defPPr>
      <a:defRPr lang="en-US"/>
    </a:defPPr>
    <a:lvl1pPr algn="l" defTabSz="4572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4572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4572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4572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4572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4572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4572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4572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4572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p="http://schemas.openxmlformats.org/presentationml/2006/main" xmlns:r="http://schemas.openxmlformats.org/officeDocument/2006/relationships">
  <p:normalViewPr>
    <p:restoredLeft autoAdjust="0" sz="15643"/>
    <p:restoredTop autoAdjust="0" sz="94694"/>
  </p:normalViewPr>
  <p:slideViewPr>
    <p:cSldViewPr snapToGrid="0" snapToObjects="1">
      <p:cViewPr varScale="1">
        <p:scale>
          <a:sx d="100" n="161"/>
          <a:sy d="100" n="161"/>
        </p:scale>
        <p:origin x="560" y="200"/>
      </p:cViewPr>
      <p:guideLst>
        <p:guide orient="horz" pos="1620"/>
        <p:guide pos="2880"/>
      </p:guideLst>
    </p:cSldViewPr>
  </p:slideViewPr>
  <p:outlineViewPr>
    <p:cViewPr>
      <p:scale>
        <a:sx d="100" n="33"/>
        <a:sy d="100" n="33"/>
      </p:scale>
      <p:origin x="0" y="0"/>
    </p:cViewPr>
  </p:outlineViewPr>
  <p:notesTextViewPr>
    <p:cViewPr>
      <p:scale>
        <a:sx d="100" n="100"/>
        <a:sy d="100" n="100"/>
      </p:scale>
      <p:origin x="0" y="0"/>
    </p:cViewPr>
  </p:notesTextViewPr>
  <p:gridSpacing cx="76200" cy="76200"/>
</p:viewPr>
</file>

<file path=ppt/_rels/presentation.xml.rels><?xml version="1.0" encoding="UTF-8"?><Relationships xmlns="http://schemas.openxmlformats.org/package/2006/relationships"><Relationship Id="rId2" Type="http://schemas.openxmlformats.org/officeDocument/2006/relationships/slide" Target="slides/slide1.xml" /><Relationship Id="rId3" Type="http://schemas.openxmlformats.org/officeDocument/2006/relationships/slide" Target="slides/slide2.xml" /><Relationship Id="rId4" Type="http://schemas.openxmlformats.org/officeDocument/2006/relationships/slide" Target="slides/slide3.xml" /><Relationship Id="rId5" Type="http://schemas.openxmlformats.org/officeDocument/2006/relationships/slide" Target="slides/slide4.xml" /><Relationship Id="rId6" Type="http://schemas.openxmlformats.org/officeDocument/2006/relationships/slide" Target="slides/slide5.xml" /><Relationship Id="rId7" Type="http://schemas.openxmlformats.org/officeDocument/2006/relationships/slide" Target="slides/slide6.xml" /><Relationship Id="rId8" Type="http://schemas.openxmlformats.org/officeDocument/2006/relationships/slide" Target="slides/slide7.xml" /><Relationship Id="rId9" Type="http://schemas.openxmlformats.org/officeDocument/2006/relationships/slide" Target="slides/slide8.xml" /><Relationship Id="rId10" Type="http://schemas.openxmlformats.org/officeDocument/2006/relationships/slide" Target="slides/slide9.xml" /><Relationship Id="rId11" Type="http://schemas.openxmlformats.org/officeDocument/2006/relationships/slide" Target="slides/slide10.xml" /><Relationship Id="rId12" Type="http://schemas.openxmlformats.org/officeDocument/2006/relationships/slide" Target="slides/slide11.xml" /><Relationship Id="rId13" Type="http://schemas.openxmlformats.org/officeDocument/2006/relationships/slide" Target="slides/slide12.xml" /><Relationship Id="rId14" Type="http://schemas.openxmlformats.org/officeDocument/2006/relationships/slide" Target="slides/slide13.xml" /><Relationship Id="rId15" Type="http://schemas.openxmlformats.org/officeDocument/2006/relationships/slide" Target="slides/slide14.xml" /><Relationship Id="rId16" Type="http://schemas.openxmlformats.org/officeDocument/2006/relationships/slide" Target="slides/slide15.xml" /><Relationship Id="rId17" Type="http://schemas.openxmlformats.org/officeDocument/2006/relationships/slide" Target="slides/slide16.xml" /><Relationship Id="rId18" Type="http://schemas.openxmlformats.org/officeDocument/2006/relationships/slide" Target="slides/slide17.xml" /><Relationship Id="rId19" Type="http://schemas.openxmlformats.org/officeDocument/2006/relationships/slide" Target="slides/slide18.xml" /><Relationship Id="rId20" Type="http://schemas.openxmlformats.org/officeDocument/2006/relationships/slide" Target="slides/slide19.xml" /><Relationship Id="rId21" Type="http://schemas.openxmlformats.org/officeDocument/2006/relationships/slide" Target="slides/slide20.xml" /><Relationship Id="rId22" Type="http://schemas.openxmlformats.org/officeDocument/2006/relationships/slide" Target="slides/slide21.xml" /><Relationship Id="rId24" Type="http://schemas.openxmlformats.org/officeDocument/2006/relationships/viewProps" Target="viewProps.xml" /><Relationship Id="rId23" Type="http://schemas.openxmlformats.org/officeDocument/2006/relationships/presProps" Target="presProps.xml" /><Relationship Id="rId1" Type="http://schemas.openxmlformats.org/officeDocument/2006/relationships/slideMaster" Target="slideMasters/slideMaster1.xml" /><Relationship Id="rId26" Type="http://schemas.openxmlformats.org/officeDocument/2006/relationships/tableStyles" Target="tableStyles.xml" /><Relationship Id="rId25" Type="http://schemas.openxmlformats.org/officeDocument/2006/relationships/theme" Target="theme/theme1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43575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9147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15290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3460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30690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98862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57939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27212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09010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08956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6899855"/>
      </p:ext>
    </p:extLst>
  </p:cSld>
  <p:clrMapOvr>
    <a:masterClrMapping/>
  </p:clrMapOvr>
</p:sldLayout>
</file>

<file path=ppt/slideMasters/_rels/slideMaster1.xml.rels><?xml version="1.0" encoding="UTF-8"?><Relationships xmlns="http://schemas.openxmlformats.org/package/2006/relationships"><Relationship Id="rId8" Target="../slideLayouts/slideLayout8.xml" Type="http://schemas.openxmlformats.org/officeDocument/2006/relationships/slideLayout" /><Relationship Id="rId3" Target="../slideLayouts/slideLayout3.xml" Type="http://schemas.openxmlformats.org/officeDocument/2006/relationships/slideLayout" /><Relationship Id="rId7" Target="../slideLayouts/slideLayout7.xml" Type="http://schemas.openxmlformats.org/officeDocument/2006/relationships/slideLayout" /><Relationship Id="rId12" Target="../theme/theme1.xml" Type="http://schemas.openxmlformats.org/officeDocument/2006/relationships/theme" /><Relationship Id="rId2" Target="../slideLayouts/slideLayout2.xml" Type="http://schemas.openxmlformats.org/officeDocument/2006/relationships/slideLayout" /><Relationship Id="rId1" Target="../slideLayouts/slideLayout1.xml" Type="http://schemas.openxmlformats.org/officeDocument/2006/relationships/slideLayout" /><Relationship Id="rId6" Target="../slideLayouts/slideLayout6.xml" Type="http://schemas.openxmlformats.org/officeDocument/2006/relationships/slideLayout" /><Relationship Id="rId11" Target="../slideLayouts/slideLayout11.xml" Type="http://schemas.openxmlformats.org/officeDocument/2006/relationships/slideLayout" /><Relationship Id="rId5" Target="../slideLayouts/slideLayout5.xml" Type="http://schemas.openxmlformats.org/officeDocument/2006/relationships/slideLayout" /><Relationship Id="rId10" Target="../slideLayouts/slideLayout10.xml" Type="http://schemas.openxmlformats.org/officeDocument/2006/relationships/slideLayout" /><Relationship Id="rId4" Target="../slideLayouts/slideLayout4.xml" Type="http://schemas.openxmlformats.org/officeDocument/2006/relationships/slideLayout" /><Relationship Id="rId9" Target="../slideLayouts/slideLayout9.xml" Type="http://schemas.openxmlformats.org/officeDocument/2006/relationships/slideLayout" />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anchor="ctr" bIns="45720" lIns="91440" rIns="91440" rtlCol="0" tIns="45720" vert="horz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idx="1" type="body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bIns="45720" lIns="91440" rIns="91440" rtlCol="0" tIns="45720" vert="horz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idx="2" sz="half" type="dt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idx="3" sz="quarter" type="ftr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4" sz="quarter" type="sldNum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6200875"/>
      </p:ext>
    </p:extLst>
  </p:cSld>
  <p:clrMap accent1="accent1" accent2="accent2" accent3="accent3" accent4="accent4" accent5="accent5" accent6="accent6" bg1="lt1" bg2="lt2" folHlink="folHlink" hlink="hlink" tx1="dk1" tx2="dk2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342900" eaLnBrk="1" hangingPunct="1" latinLnBrk="0" rtl="0">
        <a:spcBef>
          <a:spcPct val="0"/>
        </a:spcBef>
        <a:buNone/>
        <a:defRPr kern="1200" sz="33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algn="l" defTabSz="342900" eaLnBrk="1" hangingPunct="1" indent="-342900" latinLnBrk="0" marL="342900" rtl="0">
        <a:spcBef>
          <a:spcPct val="20000"/>
        </a:spcBef>
        <a:buFont typeface="Arial"/>
        <a:buChar char="•"/>
        <a:defRPr kern="1200" sz="2400">
          <a:solidFill>
            <a:schemeClr val="tx1"/>
          </a:solidFill>
          <a:latin typeface="+mn-lt"/>
          <a:ea typeface="+mn-ea"/>
          <a:cs typeface="+mn-cs"/>
        </a:defRPr>
      </a:lvl1pPr>
      <a:lvl2pPr algn="l" defTabSz="342900" eaLnBrk="1" hangingPunct="1" indent="-342900" latinLnBrk="0" marL="685800" rtl="0">
        <a:spcBef>
          <a:spcPct val="20000"/>
        </a:spcBef>
        <a:buFont typeface="Arial"/>
        <a:buChar char="–"/>
        <a:defRPr kern="1200" sz="2100">
          <a:solidFill>
            <a:schemeClr val="tx1"/>
          </a:solidFill>
          <a:latin typeface="+mn-lt"/>
          <a:ea typeface="+mn-ea"/>
          <a:cs typeface="+mn-cs"/>
        </a:defRPr>
      </a:lvl2pPr>
      <a:lvl3pPr algn="l" defTabSz="342900" eaLnBrk="1" hangingPunct="1" indent="-342900" latinLnBrk="0" marL="1028700" rtl="0">
        <a:spcBef>
          <a:spcPct val="20000"/>
        </a:spcBef>
        <a:buFont typeface="Arial"/>
        <a:buChar char="•"/>
        <a:defRPr kern="1200" sz="1800">
          <a:solidFill>
            <a:schemeClr val="tx1"/>
          </a:solidFill>
          <a:latin typeface="+mn-lt"/>
          <a:ea typeface="+mn-ea"/>
          <a:cs typeface="+mn-cs"/>
        </a:defRPr>
      </a:lvl3pPr>
      <a:lvl4pPr algn="l" defTabSz="342900" eaLnBrk="1" hangingPunct="1" indent="-342900" latinLnBrk="0" marL="1371600" rtl="0">
        <a:spcBef>
          <a:spcPct val="20000"/>
        </a:spcBef>
        <a:buFont typeface="Arial"/>
        <a:buChar char="–"/>
        <a:defRPr kern="1200" sz="1500">
          <a:solidFill>
            <a:schemeClr val="tx1"/>
          </a:solidFill>
          <a:latin typeface="+mn-lt"/>
          <a:ea typeface="+mn-ea"/>
          <a:cs typeface="+mn-cs"/>
        </a:defRPr>
      </a:lvl4pPr>
      <a:lvl5pPr algn="l" defTabSz="342900" eaLnBrk="1" hangingPunct="1" indent="-342900" latinLnBrk="0" marL="1714500" rtl="0">
        <a:spcBef>
          <a:spcPct val="20000"/>
        </a:spcBef>
        <a:buFont typeface="Arial"/>
        <a:buChar char="»"/>
        <a:defRPr kern="1200" sz="1500">
          <a:solidFill>
            <a:schemeClr val="tx1"/>
          </a:solidFill>
          <a:latin typeface="+mn-lt"/>
          <a:ea typeface="+mn-ea"/>
          <a:cs typeface="+mn-cs"/>
        </a:defRPr>
      </a:lvl5pPr>
      <a:lvl6pPr algn="l" defTabSz="342900" eaLnBrk="1" hangingPunct="1" indent="-342900" latinLnBrk="0" marL="2057400" rtl="0">
        <a:spcBef>
          <a:spcPct val="20000"/>
        </a:spcBef>
        <a:buFont typeface="Arial"/>
        <a:buChar char="•"/>
        <a:defRPr kern="1200" sz="1500">
          <a:solidFill>
            <a:schemeClr val="tx1"/>
          </a:solidFill>
          <a:latin typeface="+mn-lt"/>
          <a:ea typeface="+mn-ea"/>
          <a:cs typeface="+mn-cs"/>
        </a:defRPr>
      </a:lvl6pPr>
      <a:lvl7pPr algn="l" defTabSz="342900" eaLnBrk="1" hangingPunct="1" indent="-342900" latinLnBrk="0" marL="2400300" rtl="0">
        <a:spcBef>
          <a:spcPct val="20000"/>
        </a:spcBef>
        <a:buFont typeface="Arial"/>
        <a:buChar char="•"/>
        <a:defRPr kern="1200" sz="1500">
          <a:solidFill>
            <a:schemeClr val="tx1"/>
          </a:solidFill>
          <a:latin typeface="+mn-lt"/>
          <a:ea typeface="+mn-ea"/>
          <a:cs typeface="+mn-cs"/>
        </a:defRPr>
      </a:lvl7pPr>
      <a:lvl8pPr algn="l" defTabSz="342900" eaLnBrk="1" hangingPunct="1" indent="-342900" latinLnBrk="0" marL="2743200" rtl="0">
        <a:spcBef>
          <a:spcPct val="20000"/>
        </a:spcBef>
        <a:buFont typeface="Arial"/>
        <a:buChar char="•"/>
        <a:defRPr kern="1200" sz="1500">
          <a:solidFill>
            <a:schemeClr val="tx1"/>
          </a:solidFill>
          <a:latin typeface="+mn-lt"/>
          <a:ea typeface="+mn-ea"/>
          <a:cs typeface="+mn-cs"/>
        </a:defRPr>
      </a:lvl8pPr>
      <a:lvl9pPr algn="l" defTabSz="342900" eaLnBrk="1" hangingPunct="1" indent="-342900" latinLnBrk="0" marL="3086100" rtl="0">
        <a:spcBef>
          <a:spcPct val="20000"/>
        </a:spcBef>
        <a:buFont typeface="Arial"/>
        <a:buChar char="•"/>
        <a:defRPr kern="1200" sz="15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algn="l" defTabSz="342900" eaLnBrk="1" hangingPunct="1" latinLnBrk="0" marL="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1pPr>
      <a:lvl2pPr algn="l" defTabSz="342900" eaLnBrk="1" hangingPunct="1" latinLnBrk="0" marL="3429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2pPr>
      <a:lvl3pPr algn="l" defTabSz="342900" eaLnBrk="1" hangingPunct="1" latinLnBrk="0" marL="6858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3pPr>
      <a:lvl4pPr algn="l" defTabSz="342900" eaLnBrk="1" hangingPunct="1" latinLnBrk="0" marL="10287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4pPr>
      <a:lvl5pPr algn="l" defTabSz="342900" eaLnBrk="1" hangingPunct="1" latinLnBrk="0" marL="13716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5pPr>
      <a:lvl6pPr algn="l" defTabSz="342900" eaLnBrk="1" hangingPunct="1" latinLnBrk="0" marL="17145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6pPr>
      <a:lvl7pPr algn="l" defTabSz="342900" eaLnBrk="1" hangingPunct="1" latinLnBrk="0" marL="20574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7pPr>
      <a:lvl8pPr algn="l" defTabSz="342900" eaLnBrk="1" hangingPunct="1" latinLnBrk="0" marL="24003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8pPr>
      <a:lvl9pPr algn="l" defTabSz="342900" eaLnBrk="1" hangingPunct="1" latinLnBrk="0" marL="27432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0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1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2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3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4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5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6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7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8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9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hyperlink" Target="index.pdf" TargetMode="External" /><Relationship Id="rId3" Type="http://schemas.openxmlformats.org/officeDocument/2006/relationships/hyperlink" Target="slides.pptx" TargetMode="External" /></Relationships>
</file>

<file path=ppt/slides/_rels/slide20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1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?><Relationships xmlns="http://schemas.openxmlformats.org/package/2006/relationships"><Relationship Id="rId1" Type="http://schemas.openxmlformats.org/officeDocument/2006/relationships/slideLayout" Target="../slideLayouts/slideLayout3.xml" /></Relationships>
</file>

<file path=ppt/slides/_rels/slide4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image" Target="../media/image1.png" /></Relationships>
</file>

<file path=ppt/slides/_rels/slide5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image" Target="../media/image2.png" /></Relationships>
</file>

<file path=ppt/slides/_rels/slide6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image" Target="../media/image3.png" /></Relationships>
</file>

<file path=ppt/slides/_rels/slide7.xml.rels><?xml version="1.0" encoding="UTF-8"?><Relationships xmlns="http://schemas.openxmlformats.org/package/2006/relationships"><Relationship Id="rId1" Type="http://schemas.openxmlformats.org/officeDocument/2006/relationships/slideLayout" Target="../slideLayouts/slideLayout3.xml" /></Relationships>
</file>

<file path=ppt/slides/_rels/slide8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9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pPr lvl="0" indent="0" marL="0">
              <a:buNone/>
            </a:pPr>
            <a:r>
              <a:rPr/>
              <a:t>Create Agency!</a:t>
            </a:r>
          </a:p>
        </p:txBody>
      </p:sp>
      <p:sp>
        <p:nvSpPr>
          <p:cNvPr id="3" name="Subtitle 2"/>
          <p:cNvSpPr>
            <a:spLocks noGrp="1"/>
          </p:cNvSpPr>
          <p:nvPr>
            <p:ph idx="1" type="subTitle"/>
          </p:nvPr>
        </p:nvSpPr>
        <p:spPr>
          <a:xfrm>
            <a:off x="1371600" y="2914650"/>
            <a:ext cx="6400800" cy="1314450"/>
          </a:xfrm>
        </p:spPr>
        <p:txBody>
          <a:bodyPr/>
          <a:lstStyle/>
          <a:p>
            <a:pPr lvl="0" indent="0" marL="0">
              <a:buNone/>
            </a:pPr>
            <a:r>
              <a:rPr/>
              <a:t>Suggestions for Emerging Atypicals</a:t>
            </a:r>
            <a:br/>
            <a:br/>
            <a:r>
              <a:rPr/>
              <a:t>Dan Mailman</a:t>
            </a:r>
          </a:p>
        </p:txBody>
      </p:sp>
    </p:spTree>
  </p:cSld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The Secrets of the Universe</a:t>
            </a:r>
          </a:p>
        </p:txBody>
      </p:sp>
    </p:spTree>
  </p:cSld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“Begin Anywhere”</a:t>
            </a:r>
          </a:p>
        </p:txBody>
      </p:sp>
    </p:spTree>
  </p:cSld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If There’s a Path, Take a Step!</a:t>
            </a:r>
          </a:p>
        </p:txBody>
      </p:sp>
    </p:spTree>
  </p:cSld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Let’s practice with a game, “Hey Sherlock!”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If you see one, yell “Opportunity”</a:t>
            </a:r>
          </a:p>
          <a:p>
            <a:pPr lvl="0" indent="0" marL="1270000">
              <a:buNone/>
            </a:pPr>
            <a:r>
              <a:rPr sz="2000"/>
              <a:t>“We are not broken.”</a:t>
            </a:r>
            <a:br/>
            <a:r>
              <a:rPr sz="2000"/>
              <a:t>That’s the only time I’ll say it.</a:t>
            </a:r>
          </a:p>
          <a:p>
            <a:pPr lvl="0" indent="0" marL="1270000">
              <a:buNone/>
            </a:pPr>
            <a:r>
              <a:rPr sz="2000"/>
              <a:t>Because focus takes practice.</a:t>
            </a:r>
            <a:br/>
            <a:r>
              <a:rPr sz="2000"/>
              <a:t>And this talk is about </a:t>
            </a:r>
            <a:r>
              <a:rPr sz="2000" b="1"/>
              <a:t>building</a:t>
            </a:r>
            <a:r>
              <a:rPr sz="2000"/>
              <a:t>, not reacting.</a:t>
            </a:r>
          </a:p>
          <a:p>
            <a:pPr lvl="0" indent="0" marL="0">
              <a:buNone/>
            </a:pPr>
            <a:r>
              <a:rPr/>
              <a:t>Audience rule:</a:t>
            </a:r>
            <a:br/>
            <a:r>
              <a:rPr/>
              <a:t>🗣 If I slip back into talking about what we are not—</a:t>
            </a:r>
            <a:br/>
            <a:r>
              <a:rPr b="1"/>
              <a:t>Yell “BZZZ!”</a:t>
            </a:r>
          </a:p>
        </p:txBody>
      </p:sp>
    </p:spTree>
  </p:cSld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Universal Principle #1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indent="0" marL="0">
              <a:spcBef>
                <a:spcPts val="3000"/>
              </a:spcBef>
              <a:buNone/>
            </a:pPr>
            <a:r>
              <a:rPr b="1"/>
              <a:t>Tools make things easier</a:t>
            </a:r>
          </a:p>
          <a:p>
            <a:pPr lvl="0" indent="0" marL="1270000">
              <a:buNone/>
            </a:pPr>
            <a:r>
              <a:rPr sz="2000"/>
              <a:t>If a tool doesn’t reduce friction, it’s not a tool—it’s an ornament.</a:t>
            </a:r>
          </a:p>
        </p:txBody>
      </p:sp>
    </p:spTree>
  </p:cSld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My Origin Story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/>
              <a:t>First autistic diagnosis in Houston, TX</a:t>
            </a:r>
            <a:br/>
          </a:p>
          <a:p>
            <a:pPr lvl="0"/>
            <a:r>
              <a:rPr/>
              <a:t>Parents: Biology professors with scientific instincts</a:t>
            </a:r>
            <a:br/>
          </a:p>
          <a:p>
            <a:pPr lvl="0"/>
            <a:r>
              <a:rPr/>
              <a:t>Fairhill Elementary: early adaptive education</a:t>
            </a:r>
            <a:br/>
          </a:p>
          <a:p>
            <a:pPr lvl="0"/>
            <a:r>
              <a:rPr/>
              <a:t>Learned to build systems—and learned to </a:t>
            </a:r>
            <a:r>
              <a:rPr b="1"/>
              <a:t>omit myself</a:t>
            </a:r>
            <a:r>
              <a:rPr/>
              <a:t> from them</a:t>
            </a:r>
          </a:p>
        </p:txBody>
      </p:sp>
    </p:spTree>
  </p:cSld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Universal Principle #2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indent="0" marL="0">
              <a:spcBef>
                <a:spcPts val="3000"/>
              </a:spcBef>
              <a:buNone/>
            </a:pPr>
            <a:r>
              <a:rPr b="1"/>
              <a:t>You can choose your conversations</a:t>
            </a:r>
          </a:p>
          <a:p>
            <a:pPr lvl="0" indent="0" marL="1270000">
              <a:buNone/>
            </a:pPr>
            <a:r>
              <a:rPr sz="2000"/>
              <a:t>You don’t owe your attention to every signal.</a:t>
            </a:r>
            <a:br/>
            <a:r>
              <a:rPr sz="2000"/>
              <a:t>You can step in. You can step out. You can rewrite your role.</a:t>
            </a:r>
          </a:p>
        </p:txBody>
      </p:sp>
    </p:spTree>
  </p:cSld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Theory of Everything (ToE)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My ToE: - All information is culturally transmitted</a:t>
            </a:r>
            <a:br/>
            <a:r>
              <a:rPr/>
              <a:t>- Cultures are sets of conversations</a:t>
            </a:r>
            <a:br/>
            <a:r>
              <a:rPr/>
              <a:t>- Conversations are bundles of information</a:t>
            </a:r>
          </a:p>
          <a:p>
            <a:pPr lvl="0" indent="0" marL="0">
              <a:buNone/>
            </a:pPr>
            <a:r>
              <a:rPr/>
              <a:t>I use this to choose where—and how—I participate.</a:t>
            </a:r>
          </a:p>
        </p:txBody>
      </p:sp>
    </p:spTree>
  </p:cSld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CWH: Working Hypotheses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indent="0" marL="1270000">
              <a:buNone/>
            </a:pPr>
            <a:r>
              <a:rPr sz="2000"/>
              <a:t>“Believe,” “know,” “understand”—for me, they’re all shorthand for:</a:t>
            </a:r>
            <a:br/>
            <a:r>
              <a:rPr sz="2000" b="1"/>
              <a:t>Current Working Hypothesis</a:t>
            </a:r>
          </a:p>
          <a:p>
            <a:pPr lvl="0" indent="0" marL="0">
              <a:buNone/>
            </a:pPr>
            <a:r>
              <a:rPr/>
              <a:t>This gives me: - Flexibility without shame</a:t>
            </a:r>
            <a:br/>
            <a:r>
              <a:rPr/>
              <a:t>- Strength without arrogance</a:t>
            </a:r>
            <a:br/>
            <a:r>
              <a:rPr/>
              <a:t>- A toolbox, not a dogma</a:t>
            </a:r>
          </a:p>
        </p:txBody>
      </p:sp>
    </p:spTree>
  </p:cSld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Universal Principle #3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indent="0" marL="0">
              <a:spcBef>
                <a:spcPts val="3000"/>
              </a:spcBef>
              <a:buNone/>
            </a:pPr>
            <a:r>
              <a:rPr b="1"/>
              <a:t>Accurate models enable effective action</a:t>
            </a:r>
          </a:p>
          <a:p>
            <a:pPr lvl="0" indent="0" marL="0">
              <a:buNone/>
            </a:pPr>
            <a:r>
              <a:rPr b="1"/>
              <a:t>Example: Jobs</a:t>
            </a:r>
            <a:br/>
            <a:r>
              <a:rPr/>
              <a:t>- Companies may see NA employees as risky</a:t>
            </a:r>
            <a:br/>
            <a:r>
              <a:rPr/>
              <a:t>- Consultants = lower perceived risk</a:t>
            </a:r>
            <a:br/>
            <a:r>
              <a:rPr/>
              <a:t>- I don’t apply—I </a:t>
            </a:r>
            <a:r>
              <a:rPr b="1"/>
              <a:t>propose</a:t>
            </a:r>
            <a:br/>
            <a:r>
              <a:rPr/>
              <a:t>→ And that has opened doors a résumé couldn’t</a:t>
            </a:r>
          </a:p>
        </p:txBody>
      </p:sp>
    </p:spTree>
  </p:cSld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indent="0" marL="1270000">
              <a:buNone/>
            </a:pPr>
            <a:r>
              <a:rPr sz="2000" b="1"/>
              <a:t>Note</a:t>
            </a:r>
          </a:p>
          <a:p>
            <a:pPr lvl="0" indent="0" marL="1270000">
              <a:buNone/>
            </a:pPr>
            <a:r>
              <a:rPr sz="2000"/>
              <a:t>This page is also available as a </a:t>
            </a:r>
            <a:r>
              <a:rPr sz="2000">
                <a:hlinkClick r:id="rId2"/>
              </a:rPr>
              <a:t>PDF article</a:t>
            </a:r>
            <a:r>
              <a:rPr sz="2000"/>
              <a:t> and a </a:t>
            </a:r>
            <a:r>
              <a:rPr sz="2000">
                <a:hlinkClick r:id="rId3"/>
              </a:rPr>
              <a:t>PowerPoint slideshow</a:t>
            </a:r>
            <a:r>
              <a:rPr sz="2000"/>
              <a:t>.</a:t>
            </a:r>
          </a:p>
        </p:txBody>
      </p:sp>
    </p:spTree>
  </p:cSld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Final Principle (for now)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indent="0" marL="1270000">
              <a:buNone/>
            </a:pPr>
            <a:r>
              <a:rPr sz="2000" b="1"/>
              <a:t>You will build your own tools.</a:t>
            </a:r>
            <a:br/>
            <a:r>
              <a:rPr sz="2000"/>
              <a:t>These are mine.</a:t>
            </a:r>
            <a:br/>
            <a:r>
              <a:rPr sz="2000"/>
              <a:t>Use them as blanks. Modify. Break. Rebuild.</a:t>
            </a:r>
          </a:p>
          <a:p>
            <a:pPr lvl="0" indent="0" marL="0">
              <a:buNone/>
            </a:pPr>
            <a:r>
              <a:rPr/>
              <a:t>The point isn’t to follow—</a:t>
            </a:r>
            <a:br/>
            <a:r>
              <a:rPr/>
              <a:t>It’s to </a:t>
            </a:r>
            <a:r>
              <a:rPr b="1"/>
              <a:t>practice agency</a:t>
            </a:r>
            <a:r>
              <a:rPr/>
              <a:t> by modeling and building in your own way.</a:t>
            </a:r>
          </a:p>
        </p:txBody>
      </p:sp>
    </p:spTree>
  </p:cSld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Thank You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indent="0" marL="0">
              <a:buNone/>
            </a:pPr>
            <a:r>
              <a:rPr b="1"/>
              <a:t>Dan Mailman</a:t>
            </a:r>
            <a:br/>
            <a:r>
              <a:rPr/>
              <a:t>dan@danmailman.net</a:t>
            </a:r>
            <a:br/>
            <a:r>
              <a:rPr/>
              <a:t>Website &amp; PDF: [add URL]</a:t>
            </a:r>
          </a:p>
        </p:txBody>
      </p:sp>
    </p:spTree>
  </p:cSld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/>
          <a:lstStyle/>
          <a:p>
            <a:pPr lvl="0" indent="0" marL="0">
              <a:buNone/>
            </a:pPr>
            <a:r>
              <a:rPr/>
              <a:t>The Nature of Atypicality</a:t>
            </a:r>
          </a:p>
        </p:txBody>
      </p:sp>
    </p:spTree>
  </p:cSld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Neuro “Divergent”</a:t>
            </a:r>
          </a:p>
        </p:txBody>
      </p:sp>
      <p:pic>
        <p:nvPicPr>
          <p:cNvPr descr="images/bell_curve_colored.png" id="0" name="Picture 1"/>
          <p:cNvPicPr>
            <a:picLocks noGrp="1" noChangeAspect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2260600" y="1193800"/>
            <a:ext cx="4610100" cy="2882900"/>
          </a:xfrm>
          <a:prstGeom prst="rect">
            <a:avLst/>
          </a:prstGeom>
          <a:noFill/>
          <a:ln w="9525">
            <a:noFill/>
            <a:headEnd/>
            <a:tailEnd/>
          </a:ln>
        </p:spPr>
      </p:pic>
      <p:sp>
        <p:nvSpPr>
          <p:cNvPr id="1" name="TextBox 3"/>
          <p:cNvSpPr txBox="1"/>
          <p:nvPr/>
        </p:nvSpPr>
        <p:spPr>
          <a:xfrm>
            <a:off x="457200" y="4076700"/>
            <a:ext cx="8229600" cy="508000"/>
          </a:xfrm>
          <a:prstGeom prst="rect">
            <a:avLst/>
          </a:prstGeom>
          <a:noFill/>
        </p:spPr>
        <p:txBody>
          <a:bodyPr/>
          <a:lstStyle/>
          <a:p>
            <a:pPr lvl="0" indent="0" marL="0" algn="ctr">
              <a:buNone/>
            </a:pPr>
            <a:r>
              <a:rPr/>
              <a:t>Distribution: Bell Curve</a:t>
            </a:r>
          </a:p>
        </p:txBody>
      </p:sp>
    </p:spTree>
  </p:cSld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Neuro “Atypical”</a:t>
            </a:r>
          </a:p>
        </p:txBody>
      </p:sp>
      <p:pic>
        <p:nvPicPr>
          <p:cNvPr descr="images/neurodiversity_3d_points.png" id="0" name="Picture 1"/>
          <p:cNvPicPr>
            <a:picLocks noGrp="1" noChangeAspect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2654300" y="1193800"/>
            <a:ext cx="3848100" cy="2882900"/>
          </a:xfrm>
          <a:prstGeom prst="rect">
            <a:avLst/>
          </a:prstGeom>
          <a:noFill/>
          <a:ln w="9525">
            <a:noFill/>
            <a:headEnd/>
            <a:tailEnd/>
          </a:ln>
        </p:spPr>
      </p:pic>
      <p:sp>
        <p:nvSpPr>
          <p:cNvPr id="1" name="TextBox 3"/>
          <p:cNvSpPr txBox="1"/>
          <p:nvPr/>
        </p:nvSpPr>
        <p:spPr>
          <a:xfrm>
            <a:off x="457200" y="4076700"/>
            <a:ext cx="8229600" cy="508000"/>
          </a:xfrm>
          <a:prstGeom prst="rect">
            <a:avLst/>
          </a:prstGeom>
          <a:noFill/>
        </p:spPr>
        <p:txBody>
          <a:bodyPr/>
          <a:lstStyle/>
          <a:p>
            <a:pPr lvl="0" indent="0" marL="0" algn="ctr">
              <a:buNone/>
            </a:pPr>
            <a:r>
              <a:rPr/>
              <a:t>Scatter: Clustered with Outliers</a:t>
            </a:r>
          </a:p>
        </p:txBody>
      </p:sp>
    </p:spTree>
  </p:cSld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But Maybe…</a:t>
            </a:r>
          </a:p>
        </p:txBody>
      </p:sp>
      <p:pic>
        <p:nvPicPr>
          <p:cNvPr descr="images/neurodiversity_3d_triptych.png" id="0" name="Picture 1"/>
          <p:cNvPicPr>
            <a:picLocks noGrp="1" noChangeAspect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457200" y="1270000"/>
            <a:ext cx="8229600" cy="2743200"/>
          </a:xfrm>
          <a:prstGeom prst="rect">
            <a:avLst/>
          </a:prstGeom>
          <a:noFill/>
          <a:ln w="9525">
            <a:noFill/>
            <a:headEnd/>
            <a:tailEnd/>
          </a:ln>
        </p:spPr>
      </p:pic>
      <p:sp>
        <p:nvSpPr>
          <p:cNvPr id="1" name="TextBox 3"/>
          <p:cNvSpPr txBox="1"/>
          <p:nvPr/>
        </p:nvSpPr>
        <p:spPr>
          <a:xfrm>
            <a:off x="457200" y="4076700"/>
            <a:ext cx="8229600" cy="508000"/>
          </a:xfrm>
          <a:prstGeom prst="rect">
            <a:avLst/>
          </a:prstGeom>
          <a:noFill/>
        </p:spPr>
        <p:txBody>
          <a:bodyPr/>
          <a:lstStyle/>
          <a:p>
            <a:pPr lvl="0" indent="0" marL="0" algn="ctr">
              <a:buNone/>
            </a:pPr>
            <a:r>
              <a:rPr/>
              <a:t>Scatter: Many, Many Dimensions with Outliers</a:t>
            </a:r>
          </a:p>
        </p:txBody>
      </p:sp>
    </p:spTree>
  </p:cSld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/>
          <a:lstStyle/>
          <a:p>
            <a:pPr lvl="0" indent="0" marL="0">
              <a:buNone/>
            </a:pPr>
            <a:r>
              <a:rPr/>
              <a:t>Agency</a:t>
            </a:r>
          </a:p>
        </p:txBody>
      </p:sp>
    </p:spTree>
  </p:cSld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(1) We Function Best When Our Model is “All and Only”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The previous three slides represent mental models of our condition:</a:t>
            </a:r>
          </a:p>
          <a:p>
            <a:pPr lvl="0"/>
            <a:r>
              <a:rPr/>
              <a:t>The </a:t>
            </a:r>
            <a:r>
              <a:rPr b="1"/>
              <a:t>3D model</a:t>
            </a:r>
            <a:r>
              <a:rPr/>
              <a:t> helps me understand </a:t>
            </a:r>
            <a:r>
              <a:rPr i="1"/>
              <a:t>myself</a:t>
            </a:r>
            <a:r>
              <a:rPr/>
              <a:t> in relation to most people I meet. It’s about orientation—where I stand, not just how far.</a:t>
            </a:r>
          </a:p>
          <a:p>
            <a:pPr lvl="0"/>
            <a:r>
              <a:rPr/>
              <a:t>The </a:t>
            </a:r>
            <a:r>
              <a:rPr b="1"/>
              <a:t>bell curve</a:t>
            </a:r>
            <a:r>
              <a:rPr/>
              <a:t> helps me understand how others tend to categorize me. It’s their frame—not mine—but it’s critical for functioning in society.</a:t>
            </a:r>
          </a:p>
          <a:p>
            <a:pPr lvl="0"/>
            <a:r>
              <a:rPr/>
              <a:t>The </a:t>
            </a:r>
            <a:r>
              <a:rPr b="1"/>
              <a:t>Multi-D model</a:t>
            </a:r>
            <a:r>
              <a:rPr/>
              <a:t> reminds me how </a:t>
            </a:r>
            <a:r>
              <a:rPr i="1"/>
              <a:t>absurd</a:t>
            </a:r>
            <a:r>
              <a:rPr/>
              <a:t> it is to think any single model can capture it all. Life is richer—and messier.</a:t>
            </a:r>
          </a:p>
          <a:p>
            <a:pPr lvl="0" indent="0" marL="0">
              <a:buNone/>
            </a:pPr>
            <a:r>
              <a:rPr/>
              <a:t>*</a:t>
            </a:r>
            <a:r>
              <a:rPr b="1"/>
              <a:t>Since we are all different kinds of atypical, create your own model.</a:t>
            </a:r>
          </a:p>
          <a:p>
            <a:pPr lvl="0" indent="0" marL="0">
              <a:buNone/>
            </a:pPr>
            <a:r>
              <a:rPr/>
              <a:t>Suggestions: - Aim for accuracy over identity: Revise, revise, revise. - Consider that these are often the same: </a:t>
            </a:r>
            <a:r>
              <a:rPr b="1"/>
              <a:t>Believe, Know, Suspect, Have Faith In.</a:t>
            </a:r>
            <a:r>
              <a:rPr/>
              <a:t> - Be willing to be wrong—and change quickly. - “Don’t believe everything you think.” - I use the acronym CWH – Current Working Hypothesis – to remind myself: &gt; It’s okay to adjust the model as the data changes.</a:t>
            </a:r>
          </a:p>
        </p:txBody>
      </p:sp>
    </p:spTree>
  </p:cSld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The Habit of Linguistic Restructure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The original title of this talk was</a:t>
            </a:r>
          </a:p>
          <a:p>
            <a:pPr lvl="0" indent="0" marL="0">
              <a:buNone/>
            </a:pPr>
            <a:r>
              <a:rPr/>
              <a:t>Using Linguisitic Transformation to Define An Agentic Path gets us to.</a:t>
            </a:r>
          </a:p>
        </p:txBody>
      </p:sp>
    </p:spTree>
  </p:cSld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49</Words>
  <Application>Microsoft Macintosh PowerPoint</Application>
  <PresentationFormat>On-screen Show (16:9)</PresentationFormat>
  <Paragraphs>15</Paragraphs>
  <Slides>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 Theme</vt:lpstr>
      <vt:lpstr>Presentation Title</vt:lpstr>
      <vt:lpstr>Slide Title</vt:lpstr>
      <vt:lpstr>Section header</vt:lpstr>
      <vt:lpstr>Slide Title for Two-Content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Create Agency!</dc:title>
  <dc:creator>Dan Mailman</dc:creator>
  <cp:keywords/>
  <dcterms:created xsi:type="dcterms:W3CDTF">2025-07-06T15:25:40Z</dcterms:created>
  <dcterms:modified xsi:type="dcterms:W3CDTF">2025-07-06T15:25:40Z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uthors">
    <vt:lpwstr/>
  </property>
  <property fmtid="{D5CDD505-2E9C-101B-9397-08002B2CF9AE}" pid="3" name="biblio-config">
    <vt:lpwstr>True</vt:lpwstr>
  </property>
  <property fmtid="{D5CDD505-2E9C-101B-9397-08002B2CF9AE}" pid="4" name="by-author">
    <vt:lpwstr/>
  </property>
  <property fmtid="{D5CDD505-2E9C-101B-9397-08002B2CF9AE}" pid="5" name="header-includes">
    <vt:lpwstr/>
  </property>
  <property fmtid="{D5CDD505-2E9C-101B-9397-08002B2CF9AE}" pid="6" name="include-after">
    <vt:lpwstr/>
  </property>
  <property fmtid="{D5CDD505-2E9C-101B-9397-08002B2CF9AE}" pid="7" name="include-before">
    <vt:lpwstr/>
  </property>
  <property fmtid="{D5CDD505-2E9C-101B-9397-08002B2CF9AE}" pid="8" name="labels">
    <vt:lpwstr/>
  </property>
  <property fmtid="{D5CDD505-2E9C-101B-9397-08002B2CF9AE}" pid="9" name="resources">
    <vt:lpwstr/>
  </property>
  <property fmtid="{D5CDD505-2E9C-101B-9397-08002B2CF9AE}" pid="10" name="subtitle">
    <vt:lpwstr>Suggestions for Emerging Atypicals</vt:lpwstr>
  </property>
  <property fmtid="{D5CDD505-2E9C-101B-9397-08002B2CF9AE}" pid="11" name="toc-title">
    <vt:lpwstr>Table of contents</vt:lpwstr>
  </property>
</Properties>
</file>