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4" Type="http://schemas.openxmlformats.org/officeDocument/2006/relationships/viewProps" Target="viewProps.xml" /><Relationship Id="rId2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26" Type="http://schemas.openxmlformats.org/officeDocument/2006/relationships/tableStyles" Target="tableStyles.xml" /><Relationship Id="rId2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index.pdf" TargetMode="External" /><Relationship Id="rId3" Type="http://schemas.openxmlformats.org/officeDocument/2006/relationships/hyperlink" Target="slides.pptx" TargetMode="External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Create Agency!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Suggestions for Emerging Atypicals</a:t>
            </a:r>
            <a:br/>
            <a:br/>
            <a:r>
              <a:rPr/>
              <a:t>Dan Mailman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Secrets of the Universe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“Begin Anywhere”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If There’s a Path, Take a Step!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Let’s practice with a game, “Hey Sherlock!”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If you see one, yell “Opportunity”</a:t>
            </a:r>
          </a:p>
          <a:p>
            <a:pPr lvl="0" indent="0" marL="1270000">
              <a:buNone/>
            </a:pPr>
            <a:r>
              <a:rPr sz="2000"/>
              <a:t>“We are not broken.”</a:t>
            </a:r>
            <a:br/>
            <a:r>
              <a:rPr sz="2000"/>
              <a:t>That’s the only time I’ll say it.</a:t>
            </a:r>
          </a:p>
          <a:p>
            <a:pPr lvl="0" indent="0" marL="1270000">
              <a:buNone/>
            </a:pPr>
            <a:r>
              <a:rPr sz="2000"/>
              <a:t>Because focus takes practice.</a:t>
            </a:r>
            <a:br/>
            <a:r>
              <a:rPr sz="2000"/>
              <a:t>And this talk is about </a:t>
            </a:r>
            <a:r>
              <a:rPr sz="2000" b="1"/>
              <a:t>building</a:t>
            </a:r>
            <a:r>
              <a:rPr sz="2000"/>
              <a:t>, not reacting.</a:t>
            </a:r>
          </a:p>
          <a:p>
            <a:pPr lvl="0" indent="0" marL="0">
              <a:buNone/>
            </a:pPr>
            <a:r>
              <a:rPr/>
              <a:t>Audience rule:</a:t>
            </a:r>
            <a:br/>
            <a:r>
              <a:rPr/>
              <a:t>🗣 If I slip back into talking about what we are not—</a:t>
            </a:r>
            <a:br/>
            <a:r>
              <a:rPr b="1"/>
              <a:t>Yell “BZZZ!”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Universal Principle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Tools make things easier</a:t>
            </a:r>
          </a:p>
          <a:p>
            <a:pPr lvl="0" indent="0" marL="1270000">
              <a:buNone/>
            </a:pPr>
            <a:r>
              <a:rPr sz="2000"/>
              <a:t>If a tool doesn’t reduce friction, it’s not a tool—it’s an ornament.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My Origin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First autistic diagnosis in Houston, TX</a:t>
            </a:r>
            <a:br/>
          </a:p>
          <a:p>
            <a:pPr lvl="0"/>
            <a:r>
              <a:rPr/>
              <a:t>Parents: Biology professors with scientific instincts</a:t>
            </a:r>
            <a:br/>
          </a:p>
          <a:p>
            <a:pPr lvl="0"/>
            <a:r>
              <a:rPr/>
              <a:t>Fairhill Elementary: early adaptive education</a:t>
            </a:r>
            <a:br/>
          </a:p>
          <a:p>
            <a:pPr lvl="0"/>
            <a:r>
              <a:rPr/>
              <a:t>Learned to build systems—and learned to </a:t>
            </a:r>
            <a:r>
              <a:rPr b="1"/>
              <a:t>omit myself</a:t>
            </a:r>
            <a:r>
              <a:rPr/>
              <a:t> from them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Universal Principle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You can choose your conversations</a:t>
            </a:r>
          </a:p>
          <a:p>
            <a:pPr lvl="0" indent="0" marL="1270000">
              <a:buNone/>
            </a:pPr>
            <a:r>
              <a:rPr sz="2000"/>
              <a:t>You don’t owe your attention to every signal.</a:t>
            </a:r>
            <a:br/>
            <a:r>
              <a:rPr sz="2000"/>
              <a:t>You can step in. You can step out. You can rewrite your role.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Theory of Everything (ToE)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My ToE: - All information is culturally transmitted</a:t>
            </a:r>
            <a:br/>
            <a:r>
              <a:rPr/>
              <a:t>- Cultures are sets of conversations</a:t>
            </a:r>
            <a:br/>
            <a:r>
              <a:rPr/>
              <a:t>- Conversations are bundles of information</a:t>
            </a:r>
          </a:p>
          <a:p>
            <a:pPr lvl="0" indent="0" marL="0">
              <a:buNone/>
            </a:pPr>
            <a:r>
              <a:rPr/>
              <a:t>I use this to choose where—and how—I participate.</a:t>
            </a: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CWH: Working 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/>
              <a:t>“Believe,” “know,” “understand”—for me, they’re all shorthand for:</a:t>
            </a:r>
            <a:br/>
            <a:r>
              <a:rPr sz="2000" b="1"/>
              <a:t>Current Working Hypothesis</a:t>
            </a:r>
          </a:p>
          <a:p>
            <a:pPr lvl="0" indent="0" marL="0">
              <a:buNone/>
            </a:pPr>
            <a:r>
              <a:rPr/>
              <a:t>This gives me: - Flexibility without shame</a:t>
            </a:r>
            <a:br/>
            <a:r>
              <a:rPr/>
              <a:t>- Strength without arrogance</a:t>
            </a:r>
            <a:br/>
            <a:r>
              <a:rPr/>
              <a:t>- A toolbox, not a dogma</a:t>
            </a:r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Universal Principle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Accurate models enable effective action</a:t>
            </a:r>
          </a:p>
          <a:p>
            <a:pPr lvl="0" indent="0" marL="0">
              <a:buNone/>
            </a:pPr>
            <a:r>
              <a:rPr b="1"/>
              <a:t>Example: Jobs</a:t>
            </a:r>
            <a:br/>
            <a:r>
              <a:rPr/>
              <a:t>- Companies may see NA employees as risky</a:t>
            </a:r>
            <a:br/>
            <a:r>
              <a:rPr/>
              <a:t>- Consultants = lower perceived risk</a:t>
            </a:r>
            <a:br/>
            <a:r>
              <a:rPr/>
              <a:t>- I don’t apply—I </a:t>
            </a:r>
            <a:r>
              <a:rPr b="1"/>
              <a:t>propose</a:t>
            </a:r>
            <a:br/>
            <a:r>
              <a:rPr/>
              <a:t>→ And that has opened doors a résumé couldn’t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 b="1"/>
              <a:t>Note</a:t>
            </a:r>
          </a:p>
          <a:p>
            <a:pPr lvl="0" indent="0" marL="1270000">
              <a:buNone/>
            </a:pPr>
            <a:r>
              <a:rPr sz="2000"/>
              <a:t>This page is also available as a </a:t>
            </a:r>
            <a:r>
              <a:rPr sz="2000">
                <a:hlinkClick r:id="rId2"/>
              </a:rPr>
              <a:t>PDF article</a:t>
            </a:r>
            <a:r>
              <a:rPr sz="2000"/>
              <a:t> and a </a:t>
            </a:r>
            <a:r>
              <a:rPr sz="2000">
                <a:hlinkClick r:id="rId3"/>
              </a:rPr>
              <a:t>PowerPoint slideshow</a:t>
            </a:r>
            <a:r>
              <a:rPr sz="2000"/>
              <a:t>.</a:t>
            </a:r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Final Principle (for now)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 b="1"/>
              <a:t>You will build your own tools.</a:t>
            </a:r>
            <a:br/>
            <a:r>
              <a:rPr sz="2000"/>
              <a:t>These are mine.</a:t>
            </a:r>
            <a:br/>
            <a:r>
              <a:rPr sz="2000"/>
              <a:t>Use them as blanks. Modify. Break. Rebuild.</a:t>
            </a:r>
          </a:p>
          <a:p>
            <a:pPr lvl="0" indent="0" marL="0">
              <a:buNone/>
            </a:pPr>
            <a:r>
              <a:rPr/>
              <a:t>The point isn’t to follow—</a:t>
            </a:r>
            <a:br/>
            <a:r>
              <a:rPr/>
              <a:t>It’s to </a:t>
            </a:r>
            <a:r>
              <a:rPr b="1"/>
              <a:t>practice agency</a:t>
            </a:r>
            <a:r>
              <a:rPr/>
              <a:t> by modeling and building in your own way.</a:t>
            </a:r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 b="1"/>
              <a:t>Dan Mailman</a:t>
            </a:r>
            <a:br/>
            <a:r>
              <a:rPr/>
              <a:t>dan@danmailman.net</a:t>
            </a:r>
            <a:br/>
            <a:r>
              <a:rPr/>
              <a:t>Website &amp; PDF: [add URL]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The Nature of Atypicality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Neuro “Divergent”</a:t>
            </a:r>
          </a:p>
        </p:txBody>
      </p:sp>
      <p:pic>
        <p:nvPicPr>
          <p:cNvPr descr="images/bell_curve_colored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60600" y="1193800"/>
            <a:ext cx="46101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Distribution: Bell Curve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Neuro “Atypical”</a:t>
            </a:r>
          </a:p>
        </p:txBody>
      </p:sp>
      <p:pic>
        <p:nvPicPr>
          <p:cNvPr descr="images/neurodiversity_3d_points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54300" y="1193800"/>
            <a:ext cx="38481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Scatter: Clustered with Outliers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But Maybe…</a:t>
            </a:r>
          </a:p>
        </p:txBody>
      </p:sp>
      <p:pic>
        <p:nvPicPr>
          <p:cNvPr descr="images/neurodiversity_3d_triptych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1270000"/>
            <a:ext cx="8229600" cy="274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Scatter: Many, Many Dimensions with Outliers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Agency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(1) We Function Best When Our Model is “All and Only”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previous three slides represent mental models of our condition:</a:t>
            </a:r>
          </a:p>
          <a:p>
            <a:pPr lvl="0"/>
            <a:r>
              <a:rPr/>
              <a:t>The </a:t>
            </a:r>
            <a:r>
              <a:rPr b="1"/>
              <a:t>3D model</a:t>
            </a:r>
            <a:r>
              <a:rPr/>
              <a:t> helps me understand </a:t>
            </a:r>
            <a:r>
              <a:rPr i="1"/>
              <a:t>myself</a:t>
            </a:r>
            <a:r>
              <a:rPr/>
              <a:t> in relation to most people I meet. It’s about orientation—where I stand, not just how far.</a:t>
            </a:r>
          </a:p>
          <a:p>
            <a:pPr lvl="0"/>
            <a:r>
              <a:rPr/>
              <a:t>The </a:t>
            </a:r>
            <a:r>
              <a:rPr b="1"/>
              <a:t>bell curve</a:t>
            </a:r>
            <a:r>
              <a:rPr/>
              <a:t> helps me understand how others tend to categorize me. It’s their frame—not mine—but it’s critical for functioning in society.</a:t>
            </a:r>
          </a:p>
          <a:p>
            <a:pPr lvl="0"/>
            <a:r>
              <a:rPr/>
              <a:t>The </a:t>
            </a:r>
            <a:r>
              <a:rPr b="1"/>
              <a:t>Multi-D model</a:t>
            </a:r>
            <a:r>
              <a:rPr/>
              <a:t> reminds me how </a:t>
            </a:r>
            <a:r>
              <a:rPr i="1"/>
              <a:t>absurd</a:t>
            </a:r>
            <a:r>
              <a:rPr/>
              <a:t> it is to think any single model can capture it all. Life is richer—and messier.</a:t>
            </a:r>
          </a:p>
          <a:p>
            <a:pPr lvl="0" indent="0" marL="0">
              <a:buNone/>
            </a:pPr>
            <a:r>
              <a:rPr/>
              <a:t>*</a:t>
            </a:r>
            <a:r>
              <a:rPr b="1"/>
              <a:t>Since we are all different kinds of atypical, create your own model.</a:t>
            </a:r>
          </a:p>
          <a:p>
            <a:pPr lvl="0" indent="0" marL="0">
              <a:buNone/>
            </a:pPr>
            <a:r>
              <a:rPr/>
              <a:t>Suggestions: - Aim for accuracy over identity: Revise, revise, revise. - Consider that these are often the same: </a:t>
            </a:r>
            <a:r>
              <a:rPr b="1"/>
              <a:t>Believe, Know, Suspect, Have Faith In.</a:t>
            </a:r>
            <a:r>
              <a:rPr/>
              <a:t> - Be willing to be wrong—and change quickly. - “Don’t believe everything you think.” - I use the acronym CWH – Current Working Hypothesis – to remind myself: &gt; It’s okay to adjust the model as the data changes.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Habit of Linguistic Restructure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original title of this talk was</a:t>
            </a:r>
          </a:p>
          <a:p>
            <a:pPr lvl="0" indent="0" marL="0">
              <a:buNone/>
            </a:pPr>
            <a:r>
              <a:rPr/>
              <a:t>Using Linguisitic Transformation to Define An Agentic Path gets us to.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Agency!</dc:title>
  <dc:creator>Dan Mailman</dc:creator>
  <cp:keywords/>
  <dcterms:created xsi:type="dcterms:W3CDTF">2025-07-06T15:25:40Z</dcterms:created>
  <dcterms:modified xsi:type="dcterms:W3CDTF">2025-07-06T15:25:40Z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y-author">
    <vt:lpwstr/>
  </property>
  <property fmtid="{D5CDD505-2E9C-101B-9397-08002B2CF9AE}" pid="5" name="header-includes">
    <vt:lpwstr/>
  </property>
  <property fmtid="{D5CDD505-2E9C-101B-9397-08002B2CF9AE}" pid="6" name="include-after">
    <vt:lpwstr/>
  </property>
  <property fmtid="{D5CDD505-2E9C-101B-9397-08002B2CF9AE}" pid="7" name="include-before">
    <vt:lpwstr/>
  </property>
  <property fmtid="{D5CDD505-2E9C-101B-9397-08002B2CF9AE}" pid="8" name="labels">
    <vt:lpwstr/>
  </property>
  <property fmtid="{D5CDD505-2E9C-101B-9397-08002B2CF9AE}" pid="9" name="resources">
    <vt:lpwstr/>
  </property>
  <property fmtid="{D5CDD505-2E9C-101B-9397-08002B2CF9AE}" pid="10" name="subtitle">
    <vt:lpwstr>Suggestions for Emerging Atypicals</vt:lpwstr>
  </property>
  <property fmtid="{D5CDD505-2E9C-101B-9397-08002B2CF9AE}" pid="11" name="toc-title">
    <vt:lpwstr>Table of contents</vt:lpwstr>
  </property>
</Properties>
</file>